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9" r:id="rId2"/>
    <p:sldId id="298" r:id="rId3"/>
    <p:sldId id="267" r:id="rId4"/>
    <p:sldId id="282" r:id="rId5"/>
    <p:sldId id="283" r:id="rId6"/>
    <p:sldId id="284" r:id="rId7"/>
    <p:sldId id="286" r:id="rId8"/>
    <p:sldId id="285" r:id="rId9"/>
    <p:sldId id="287" r:id="rId10"/>
    <p:sldId id="289" r:id="rId11"/>
    <p:sldId id="290" r:id="rId12"/>
    <p:sldId id="291" r:id="rId13"/>
    <p:sldId id="293" r:id="rId14"/>
    <p:sldId id="294" r:id="rId15"/>
    <p:sldId id="295" r:id="rId16"/>
    <p:sldId id="297" r:id="rId17"/>
    <p:sldId id="296" r:id="rId18"/>
    <p:sldId id="3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6B1A4-1B1B-4162-AA34-5B6F138666C5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50292-CBC2-4F1B-BFB3-C5E962EEC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4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50292-CBC2-4F1B-BFB3-C5E962EEC1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63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934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29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44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20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14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711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79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071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636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70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2D9E-792A-FCA1-82DC-2372C63A0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317B1-BB21-79EE-F42C-FF3ACEDD6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E9611-9F62-8DEA-8043-F67ADEA4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C932-C796-7E2D-462E-776E83DE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62613-7592-E36B-BDF7-F079016B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1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13CF-475B-7C8B-7C7A-7E562ED7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4E3B7-E997-C52B-A17E-F8D6ECE1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76EFC-E153-0566-8B84-36341B31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C035D-68DF-344B-1FF4-9320D318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F60CB-80D6-BA9E-BB75-D338C1C4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6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761A6-E955-8C7B-085E-C2A1976BF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19AC1-3D7A-9927-73CA-C7EEFF4D0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9102A-7E2A-9AA1-56A5-D89B45B6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C43D4-D3C2-7D69-DB40-62E7BE8E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784B6-3B1D-211F-B0CC-8C08FE92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9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0784-BFFC-2200-31BD-3F8AFAB2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C4E8-41F0-3FDF-5875-F886ECDA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C64B1-0E44-5008-9543-0C9E4212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887A-C6CD-AF56-7C22-B9739A3A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3CDA3-B79C-3D1C-58D0-304F49AF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8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33EB-3688-5A05-0ECB-58C364F7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71AA7-33D2-1EC1-5D65-3DB77F590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7F18-B1F6-F675-4EF8-A4C2FC0AF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5162B-E625-4EEC-8658-94488830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76592-3110-CDCE-E393-761209E6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7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6FBB-7091-EBA9-904E-56FD8F22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ED817-792D-D5CE-5ADE-A88A255E2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797A2-996B-BA72-9506-59D17F82E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26504-FC4A-89CF-292B-9D4F82698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230E9-EC4F-A43E-E414-EA0677C1B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2D652-D5C3-7640-B181-C039C1A4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9648-CCAE-ED84-C554-5B4E7790D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5AED1-74EA-CE5D-BCEA-9D8E1CF66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D6202-ADF0-2FEC-6F70-9A16C5005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38BC5-83AA-FB85-C830-E5CA98F41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7941D-C2EE-8861-F140-59082E4E6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815223-3AE9-6099-D635-7614A382A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F02E63-9A1C-8556-0519-7E53B6DA8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24450-75EE-12AC-04E7-75A0AB86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8E07-3388-8A62-9464-634E1F14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E7A57-2CBA-0068-B05D-E82393A6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EBD4C-A500-A153-5F00-41B2C24E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D2B71-32F8-491F-1DB6-498742B8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4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9A132-5601-76FD-AB68-EF73F32F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0DEDF-C7EB-300B-F415-870CA20D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37C8F-D137-4521-12A1-7E1F04EF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6085-635D-3587-35D3-FC18C595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4C2A-EE16-4234-B6B6-C947B34D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CBBFF-4F21-BB36-6700-93EA3121B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901EE-4D88-C265-EDBA-4671BF14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78B50-9807-93A8-532B-641B784B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91C4B-4FCF-5262-335B-8C3EA9FF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89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21148-3D54-1357-8634-4293CBD6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E2A7FB-B70E-D2E1-929E-8E26776CB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B2519-70BC-19B6-B4A4-50578BB08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CD7C1-6A7E-0B7C-001F-359638AD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27DAA-936A-5E25-105E-09CFA38F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75EFF-9A42-4557-6017-B90B5B18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0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C0336-5862-CB8B-C2FE-4F18323B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6CF78-690C-DF5D-34EC-381DA7CE1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22AFD-9386-529C-A362-4D6429EC7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CE3B69-A413-4C1C-8601-8C788DD2AAC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5B389-3512-072B-0982-2C6F6060B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AD587-2777-9C7C-07A6-755F2B6CD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B6EB4-F77E-44D1-B33E-706DEC6C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motherboard-pc-computer-amd-683247/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29851-8116-55E8-7DD2-8EAB3F7C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Foundation of computer science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342F15-6CDF-F315-B539-09003DED9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Mohamed Agami</a:t>
            </a:r>
          </a:p>
        </p:txBody>
      </p:sp>
    </p:spTree>
    <p:extLst>
      <p:ext uri="{BB962C8B-B14F-4D97-AF65-F5344CB8AC3E}">
        <p14:creationId xmlns:p14="http://schemas.microsoft.com/office/powerpoint/2010/main" val="3173967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91CFF-5785-4926-4F33-95A3DD75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1. Feature ATX Form Factors</a:t>
            </a:r>
            <a:endParaRPr lang="en-US" sz="66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9" name="Picture 18" descr="A close-up of a cable&#10;&#10;Description automatically generated">
            <a:extLst>
              <a:ext uri="{FF2B5EF4-FFF2-40B4-BE49-F238E27FC236}">
                <a16:creationId xmlns:a16="http://schemas.microsoft.com/office/drawing/2014/main" id="{17E7FA03-FD7C-8279-4703-DFDAFCD66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5171" r="14165" b="15171"/>
          <a:stretch/>
        </p:blipFill>
        <p:spPr>
          <a:xfrm>
            <a:off x="4338066" y="1993811"/>
            <a:ext cx="3758184" cy="2771840"/>
          </a:xfrm>
          <a:prstGeom prst="rect">
            <a:avLst/>
          </a:prstGeom>
        </p:spPr>
      </p:pic>
      <p:pic>
        <p:nvPicPr>
          <p:cNvPr id="13" name="Picture 12" descr="A close-up of several cables&#10;&#10;Description automatically generated">
            <a:extLst>
              <a:ext uri="{FF2B5EF4-FFF2-40B4-BE49-F238E27FC236}">
                <a16:creationId xmlns:a16="http://schemas.microsoft.com/office/drawing/2014/main" id="{35DA42DA-777A-50C0-E7B6-34540AC2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7162" r="4050" b="7241"/>
          <a:stretch/>
        </p:blipFill>
        <p:spPr>
          <a:xfrm>
            <a:off x="245364" y="1939593"/>
            <a:ext cx="3758184" cy="261207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FC6005-3899-3AFC-F8FD-CBCACB33C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86" y="4765651"/>
            <a:ext cx="2883408" cy="1277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ATX</a:t>
            </a:r>
            <a:r>
              <a:rPr lang="en-US" sz="2400" b="1" dirty="0"/>
              <a:t>                             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P1 Connectors 20 points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2CDB23DF-2279-CB78-4BD2-425EAAE2F9A2}"/>
              </a:ext>
            </a:extLst>
          </p:cNvPr>
          <p:cNvSpPr txBox="1">
            <a:spLocks/>
          </p:cNvSpPr>
          <p:nvPr/>
        </p:nvSpPr>
        <p:spPr>
          <a:xfrm>
            <a:off x="4813969" y="4910669"/>
            <a:ext cx="2910043" cy="1277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ATX 2.1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UPU connectors 12 V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E421D600-1B0E-E900-B347-289497A71656}"/>
              </a:ext>
            </a:extLst>
          </p:cNvPr>
          <p:cNvSpPr txBox="1">
            <a:spLocks/>
          </p:cNvSpPr>
          <p:nvPr/>
        </p:nvSpPr>
        <p:spPr>
          <a:xfrm>
            <a:off x="8799576" y="4974348"/>
            <a:ext cx="3047238" cy="1277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ATX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   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24 (20 +4) p1 Connectors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DCBA5-0CF5-24E5-82D0-5C5B60DF9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519" y="2089852"/>
            <a:ext cx="3917577" cy="25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9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E52EE-21E4-38FF-BE83-CF3A773D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b="1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2. Feature ATX Form Factors</a:t>
            </a:r>
            <a:endParaRPr lang="en-US" sz="37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88FD0-F208-FC30-89FB-AB4D77AC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An ATX motherboard includes the soft switch feature, sometimes referred to as the soft power feature."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white computer monitor with a black screen&#10;&#10;Description automatically generated">
            <a:extLst>
              <a:ext uri="{FF2B5EF4-FFF2-40B4-BE49-F238E27FC236}">
                <a16:creationId xmlns:a16="http://schemas.microsoft.com/office/drawing/2014/main" id="{FFA378D1-E739-AB25-DD6B-EABA70734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r="-1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14" name="Picture 13" descr="A green field with blue sky and clouds&#10;&#10;Description automatically generated">
            <a:extLst>
              <a:ext uri="{FF2B5EF4-FFF2-40B4-BE49-F238E27FC236}">
                <a16:creationId xmlns:a16="http://schemas.microsoft.com/office/drawing/2014/main" id="{6493B185-9562-842C-E967-0F24AA96E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1" y="1487542"/>
            <a:ext cx="3897254" cy="2703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4D76F-F6E5-85AB-A7ED-1FAF823DA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20" y="1420214"/>
            <a:ext cx="3897254" cy="27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BB6F1-8072-9187-D6C5-FBD5D2E6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56112"/>
            <a:ext cx="5267955" cy="149753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 ATX Form </a:t>
            </a:r>
            <a:r>
              <a:rPr lang="en-US" sz="5400" dirty="0"/>
              <a:t>F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actor Feature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E7159BD-C71E-8371-DBAE-3CE9D7A2E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53" y="0"/>
            <a:ext cx="7028179" cy="687004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D7C76B28-73D6-466D-51B2-C13F4E0F23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3499" y="1629668"/>
            <a:ext cx="4751729" cy="435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C00000"/>
                </a:solidFill>
                <a:latin typeface="Arial Unicode MS"/>
              </a:rPr>
              <a:t>9.</a:t>
            </a:r>
            <a:r>
              <a:rPr lang="ar-EG" altLang="en-US" sz="3600" dirty="0">
                <a:solidFill>
                  <a:srgbClr val="C00000"/>
                </a:solidFill>
                <a:latin typeface="Arial Unicode MS"/>
              </a:rPr>
              <a:t>6</a:t>
            </a:r>
            <a:r>
              <a:rPr lang="en-US" altLang="en-US" sz="3600" dirty="0">
                <a:solidFill>
                  <a:srgbClr val="C00000"/>
                </a:solidFill>
                <a:latin typeface="Arial Unicode MS"/>
              </a:rPr>
              <a:t>* 9.</a:t>
            </a:r>
            <a:r>
              <a:rPr lang="ar-EG" altLang="en-US" sz="3600" dirty="0">
                <a:solidFill>
                  <a:srgbClr val="C00000"/>
                </a:solidFill>
                <a:latin typeface="Arial Unicode MS"/>
              </a:rPr>
              <a:t>6</a:t>
            </a:r>
            <a:r>
              <a:rPr lang="en-US" altLang="en-US" sz="3600" dirty="0">
                <a:solidFill>
                  <a:srgbClr val="C00000"/>
                </a:solidFill>
                <a:latin typeface="Arial Unicode MS"/>
              </a:rPr>
              <a:t> Inch</a:t>
            </a:r>
            <a:endParaRPr lang="ar-EG" altLang="en-US" sz="3600" dirty="0">
              <a:solidFill>
                <a:srgbClr val="C00000"/>
              </a:solidFill>
              <a:latin typeface="Arial Unicode MS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C00000"/>
                </a:solidFill>
                <a:latin typeface="Arial Unicode MS"/>
              </a:rPr>
              <a:t>PCI Slots less than 3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C00000"/>
                </a:solidFill>
                <a:latin typeface="Arial Unicode MS"/>
              </a:rPr>
              <a:t>Less power</a:t>
            </a:r>
            <a:endParaRPr lang="ar-EG" altLang="en-US" sz="3600" dirty="0">
              <a:solidFill>
                <a:srgbClr val="C00000"/>
              </a:solidFill>
              <a:latin typeface="Arial Unicode MS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C00000"/>
                </a:solidFill>
                <a:latin typeface="Arial Unicode MS"/>
              </a:rPr>
              <a:t>Lower price</a:t>
            </a:r>
          </a:p>
        </p:txBody>
      </p:sp>
    </p:spTree>
    <p:extLst>
      <p:ext uri="{BB962C8B-B14F-4D97-AF65-F5344CB8AC3E}">
        <p14:creationId xmlns:p14="http://schemas.microsoft.com/office/powerpoint/2010/main" val="11662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rry blue and yellow background&#10;&#10;Description automatically generated">
            <a:extLst>
              <a:ext uri="{FF2B5EF4-FFF2-40B4-BE49-F238E27FC236}">
                <a16:creationId xmlns:a16="http://schemas.microsoft.com/office/drawing/2014/main" id="{11A1A950-9581-F09C-2B69-62D1EBC0F2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476" b="97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6627-A076-6C56-8D29-11C682E6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BTX Form factors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3CE4140-E0DF-5F7B-05E3-0EA435F04B48}"/>
              </a:ext>
            </a:extLst>
          </p:cNvPr>
          <p:cNvSpPr/>
          <p:nvPr/>
        </p:nvSpPr>
        <p:spPr>
          <a:xfrm>
            <a:off x="500170" y="1595755"/>
            <a:ext cx="11361630" cy="982345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marR="0" lvl="0" indent="0" algn="l" defTabSz="1377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BTX sands Balanced Technology eXtended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33384B7-C826-5822-FB32-EBB6558D7F76}"/>
              </a:ext>
            </a:extLst>
          </p:cNvPr>
          <p:cNvSpPr/>
          <p:nvPr/>
        </p:nvSpPr>
        <p:spPr>
          <a:xfrm>
            <a:off x="500170" y="2921318"/>
            <a:ext cx="11407333" cy="886940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marR="0" lvl="0" indent="0" algn="l" defTabSz="1377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 was developed by Intel in 2003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AB4408D-1E0D-684B-BAEB-DE084F41F91E}"/>
              </a:ext>
            </a:extLst>
          </p:cNvPr>
          <p:cNvSpPr/>
          <p:nvPr/>
        </p:nvSpPr>
        <p:spPr>
          <a:xfrm>
            <a:off x="500170" y="4016383"/>
            <a:ext cx="11361629" cy="2587617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marR="0" lvl="0" indent="0" algn="l" defTabSz="1377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Its dimensions are 12*9.6</a:t>
            </a:r>
            <a:r>
              <a:rPr kumimoji="0" lang="ar-EG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 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5D4ABAD-08DB-7234-BAF6-F8354EE4E79B}"/>
              </a:ext>
            </a:extLst>
          </p:cNvPr>
          <p:cNvSpPr/>
          <p:nvPr/>
        </p:nvSpPr>
        <p:spPr>
          <a:xfrm>
            <a:off x="5664200" y="4416955"/>
            <a:ext cx="3530600" cy="2075919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 w="22225">
                <a:solidFill>
                  <a:srgbClr val="E97132"/>
                </a:solidFill>
                <a:prstDash val="solid"/>
              </a:ln>
              <a:solidFill>
                <a:srgbClr val="E97132">
                  <a:lumMod val="40000"/>
                  <a:lumOff val="6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CD96B0-4725-F2C0-B805-FC135AD66FEF}"/>
              </a:ext>
            </a:extLst>
          </p:cNvPr>
          <p:cNvSpPr txBox="1"/>
          <p:nvPr/>
        </p:nvSpPr>
        <p:spPr>
          <a:xfrm>
            <a:off x="6413500" y="4013739"/>
            <a:ext cx="234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400" b="1" i="0" u="none" strike="noStrike" kern="1200" cap="none" spc="30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12</a:t>
            </a:r>
            <a:r>
              <a:rPr kumimoji="0" 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EB13F-B035-428A-621A-4980B87EEFC0}"/>
              </a:ext>
            </a:extLst>
          </p:cNvPr>
          <p:cNvSpPr txBox="1"/>
          <p:nvPr/>
        </p:nvSpPr>
        <p:spPr>
          <a:xfrm rot="5400000">
            <a:off x="8247649" y="5268576"/>
            <a:ext cx="2326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10.5 Inch</a:t>
            </a:r>
          </a:p>
        </p:txBody>
      </p:sp>
    </p:spTree>
    <p:extLst>
      <p:ext uri="{BB962C8B-B14F-4D97-AF65-F5344CB8AC3E}">
        <p14:creationId xmlns:p14="http://schemas.microsoft.com/office/powerpoint/2010/main" val="7845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1057-0986-376D-630B-73EDC903E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349885"/>
            <a:ext cx="6465684" cy="1325563"/>
          </a:xfrm>
        </p:spPr>
        <p:txBody>
          <a:bodyPr/>
          <a:lstStyle/>
          <a:p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Feature BTX Form Factors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A66B34-15D8-848F-9446-561F3D9EE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3884" y="697609"/>
            <a:ext cx="4888116" cy="5462782"/>
          </a:xfrm>
          <a:prstGeom prst="rect">
            <a:avLst/>
          </a:prstGeom>
        </p:spPr>
      </p:pic>
      <p:pic>
        <p:nvPicPr>
          <p:cNvPr id="5" name="Picture 4" descr="A blue and purple square with a black background&#10;&#10;Description automatically generated">
            <a:extLst>
              <a:ext uri="{FF2B5EF4-FFF2-40B4-BE49-F238E27FC236}">
                <a16:creationId xmlns:a16="http://schemas.microsoft.com/office/drawing/2014/main" id="{70487048-55A6-CB02-86DA-132B663E7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63" t="11347" r="11156" b="10750"/>
          <a:stretch/>
        </p:blipFill>
        <p:spPr>
          <a:xfrm>
            <a:off x="8526307" y="3185795"/>
            <a:ext cx="3352801" cy="330708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37DA7AD-8468-A5F7-6FC0-598FE1441964}"/>
              </a:ext>
            </a:extLst>
          </p:cNvPr>
          <p:cNvSpPr txBox="1">
            <a:spLocks/>
          </p:cNvSpPr>
          <p:nvPr/>
        </p:nvSpPr>
        <p:spPr>
          <a:xfrm>
            <a:off x="1701222" y="3171507"/>
            <a:ext cx="364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CPU Sekts</a:t>
            </a:r>
          </a:p>
        </p:txBody>
      </p:sp>
    </p:spTree>
    <p:extLst>
      <p:ext uri="{BB962C8B-B14F-4D97-AF65-F5344CB8AC3E}">
        <p14:creationId xmlns:p14="http://schemas.microsoft.com/office/powerpoint/2010/main" val="414367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75B43D5-F3E6-7327-960F-B2D7C19CD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36" y="1971864"/>
            <a:ext cx="3459771" cy="291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E9FA974-97DA-BE84-01C4-93948A22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139" y="2189207"/>
            <a:ext cx="3199755" cy="247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06D709-75B4-EEE5-AC36-D0FA40A3B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7894" y="697609"/>
            <a:ext cx="3944106" cy="44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14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EFD47-2BA3-29D1-9BD6-BEBDFF7EA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ATX &amp; BTX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EE4B349-4C0B-9947-69F2-2671EBEB0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305" y="1664032"/>
          <a:ext cx="11429390" cy="502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4695">
                  <a:extLst>
                    <a:ext uri="{9D8B030D-6E8A-4147-A177-3AD203B41FA5}">
                      <a16:colId xmlns:a16="http://schemas.microsoft.com/office/drawing/2014/main" val="1795219831"/>
                    </a:ext>
                  </a:extLst>
                </a:gridCol>
                <a:gridCol w="5714695">
                  <a:extLst>
                    <a:ext uri="{9D8B030D-6E8A-4147-A177-3AD203B41FA5}">
                      <a16:colId xmlns:a16="http://schemas.microsoft.com/office/drawing/2014/main" val="2073307256"/>
                    </a:ext>
                  </a:extLst>
                </a:gridCol>
              </a:tblGrid>
              <a:tr h="530528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ATX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/>
                        <a:t>BTX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4053574182"/>
                  </a:ext>
                </a:extLst>
              </a:tr>
              <a:tr h="4355768">
                <a:tc>
                  <a:txBody>
                    <a:bodyPr/>
                    <a:lstStyle/>
                    <a:p>
                      <a:pPr algn="ctr"/>
                      <a:endParaRPr lang="en-US" sz="33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3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855738091"/>
                  </a:ext>
                </a:extLst>
              </a:tr>
            </a:tbl>
          </a:graphicData>
        </a:graphic>
      </p:graphicFrame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9A11E1D-3D86-65E9-3288-75905709BF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" t="649" r="1057" b="972"/>
          <a:stretch/>
        </p:blipFill>
        <p:spPr>
          <a:xfrm>
            <a:off x="640384" y="2263353"/>
            <a:ext cx="4967936" cy="4245782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0D912D8-1BE0-AF5C-7E90-0EB77576C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3720" y="2380417"/>
            <a:ext cx="3734320" cy="4173341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1E27D78-2962-CE7B-BCDC-57F70DAA2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6" y="1655899"/>
            <a:ext cx="11487459" cy="52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5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0D2C-E8AF-E297-B05B-D637ACC2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77"/>
            <a:ext cx="10515600" cy="854075"/>
          </a:xfrm>
        </p:spPr>
        <p:txBody>
          <a:bodyPr/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Types Of Computer Cases</a:t>
            </a:r>
          </a:p>
        </p:txBody>
      </p:sp>
      <p:pic>
        <p:nvPicPr>
          <p:cNvPr id="5" name="Content Placeholder 4" descr="A black computer tower with a clear glass door&#10;&#10;Description automatically generated">
            <a:extLst>
              <a:ext uri="{FF2B5EF4-FFF2-40B4-BE49-F238E27FC236}">
                <a16:creationId xmlns:a16="http://schemas.microsoft.com/office/drawing/2014/main" id="{F7D65224-986E-7A14-5EC5-68179EE7F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5" y="1628376"/>
            <a:ext cx="1762853" cy="22875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1B06E0-1699-AA39-6AC3-D2F3E048AA45}"/>
              </a:ext>
            </a:extLst>
          </p:cNvPr>
          <p:cNvSpPr txBox="1"/>
          <p:nvPr/>
        </p:nvSpPr>
        <p:spPr>
          <a:xfrm>
            <a:off x="0" y="4079476"/>
            <a:ext cx="2743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Full Tower Case: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Large (55 cm tall).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Supports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ATX, EATX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Best For: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High-performance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pic>
        <p:nvPicPr>
          <p:cNvPr id="9" name="Picture 8" descr="A computer tower with many colorful lights&#10;&#10;Description automatically generated">
            <a:extLst>
              <a:ext uri="{FF2B5EF4-FFF2-40B4-BE49-F238E27FC236}">
                <a16:creationId xmlns:a16="http://schemas.microsoft.com/office/drawing/2014/main" id="{EEE83A26-2C66-8C63-002D-A4747F0C3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8" y="1464788"/>
            <a:ext cx="2106467" cy="2476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00F722-1623-E836-C87B-B39490C68B74}"/>
              </a:ext>
            </a:extLst>
          </p:cNvPr>
          <p:cNvSpPr txBox="1"/>
          <p:nvPr/>
        </p:nvSpPr>
        <p:spPr>
          <a:xfrm>
            <a:off x="2743200" y="4079476"/>
            <a:ext cx="335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Midsize Tower Case: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Medium (45-55 cm tall).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Supports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ATX, Micro-ATX, Mini-ITX.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For: Most standard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desktop builds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10DFD6-8D2E-9788-1EC0-525FE5832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9" b="29664"/>
          <a:stretch/>
        </p:blipFill>
        <p:spPr>
          <a:xfrm>
            <a:off x="9162269" y="2574444"/>
            <a:ext cx="2909896" cy="1195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18F75E-6067-53D5-A268-A9F356A34B1C}"/>
              </a:ext>
            </a:extLst>
          </p:cNvPr>
          <p:cNvSpPr txBox="1"/>
          <p:nvPr/>
        </p:nvSpPr>
        <p:spPr>
          <a:xfrm>
            <a:off x="9162269" y="4015977"/>
            <a:ext cx="327579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Desktop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Thin and flat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Supports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Mini-ITX, Micro-ATX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A02B93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Offices, simple desktop builds, and environments with limited space.</a:t>
            </a:r>
          </a:p>
        </p:txBody>
      </p:sp>
      <p:pic>
        <p:nvPicPr>
          <p:cNvPr id="16" name="Picture 15" descr="A black computer tower with a white background&#10;&#10;Description automatically generated">
            <a:extLst>
              <a:ext uri="{FF2B5EF4-FFF2-40B4-BE49-F238E27FC236}">
                <a16:creationId xmlns:a16="http://schemas.microsoft.com/office/drawing/2014/main" id="{A9BD7A61-EAE0-CAB6-1A07-29961C54C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78" y="1398611"/>
            <a:ext cx="2517277" cy="2517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267263-8527-7FF1-DE03-861C57D44A17}"/>
              </a:ext>
            </a:extLst>
          </p:cNvPr>
          <p:cNvSpPr txBox="1"/>
          <p:nvPr/>
        </p:nvSpPr>
        <p:spPr>
          <a:xfrm>
            <a:off x="5995299" y="4015977"/>
            <a:ext cx="31669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70C0"/>
                </a:solidFill>
                <a:latin typeface="Aptos" panose="02110004020202020204"/>
              </a:rPr>
              <a:t>Min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Tower Case: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Size: Smaller than (35-45 cm tall).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Supports: Micro-ATX and Mini-ITX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Best For: Budget builds, home office</a:t>
            </a:r>
          </a:p>
        </p:txBody>
      </p:sp>
    </p:spTree>
    <p:extLst>
      <p:ext uri="{BB962C8B-B14F-4D97-AF65-F5344CB8AC3E}">
        <p14:creationId xmlns:p14="http://schemas.microsoft.com/office/powerpoint/2010/main" val="236335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attern of various sports equipment&#10;&#10;AI-generated content may be incorrect.">
            <a:extLst>
              <a:ext uri="{FF2B5EF4-FFF2-40B4-BE49-F238E27FC236}">
                <a16:creationId xmlns:a16="http://schemas.microsoft.com/office/drawing/2014/main" id="{52EA9B3F-BF6F-B7AF-C61B-92825305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E34A9-A26C-C45A-1AB1-F2080765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Tank you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13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FE1E6-86C5-83EF-AB98-171A06CF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209802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F56D83-E03E-EAA8-0A27-F93A8AE7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1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Form factor</a:t>
            </a:r>
          </a:p>
        </p:txBody>
      </p:sp>
    </p:spTree>
    <p:extLst>
      <p:ext uri="{BB962C8B-B14F-4D97-AF65-F5344CB8AC3E}">
        <p14:creationId xmlns:p14="http://schemas.microsoft.com/office/powerpoint/2010/main" val="1887770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computer tower with a white light&#10;&#10;Description automatically generated">
            <a:extLst>
              <a:ext uri="{FF2B5EF4-FFF2-40B4-BE49-F238E27FC236}">
                <a16:creationId xmlns:a16="http://schemas.microsoft.com/office/drawing/2014/main" id="{111E85A9-849C-56E3-9A92-EEF17D455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7" y="0"/>
            <a:ext cx="2554631" cy="3633253"/>
          </a:xfrm>
          <a:prstGeom prst="rect">
            <a:avLst/>
          </a:prstGeo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78EA895E-5665-884D-7341-C40E3B7A5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9866" y="-45182"/>
            <a:ext cx="6172134" cy="5682784"/>
          </a:xfrm>
          <a:prstGeom prst="rect">
            <a:avLst/>
          </a:prstGeom>
        </p:spPr>
      </p:pic>
      <p:pic>
        <p:nvPicPr>
          <p:cNvPr id="21" name="Picture 20" descr="A grey rectangular electronic device with fans&#10;&#10;Description automatically generated">
            <a:extLst>
              <a:ext uri="{FF2B5EF4-FFF2-40B4-BE49-F238E27FC236}">
                <a16:creationId xmlns:a16="http://schemas.microsoft.com/office/drawing/2014/main" id="{C14BFC1C-C1D4-CF3D-AC00-FE0D33F071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20762"/>
          <a:stretch/>
        </p:blipFill>
        <p:spPr>
          <a:xfrm>
            <a:off x="99287" y="4061790"/>
            <a:ext cx="3139213" cy="239463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387D257-6925-FF99-D95F-C82BDA86FEA5}"/>
              </a:ext>
            </a:extLst>
          </p:cNvPr>
          <p:cNvSpPr/>
          <p:nvPr/>
        </p:nvSpPr>
        <p:spPr>
          <a:xfrm>
            <a:off x="3238498" y="305326"/>
            <a:ext cx="2554631" cy="151130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Size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AE182B5-D172-1541-8ED1-6FCE79289595}"/>
              </a:ext>
            </a:extLst>
          </p:cNvPr>
          <p:cNvSpPr/>
          <p:nvPr/>
        </p:nvSpPr>
        <p:spPr>
          <a:xfrm>
            <a:off x="3238498" y="2040560"/>
            <a:ext cx="2554631" cy="151130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Shape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A5A688-8AD9-4B0E-77C9-D4F6A0BAEA53}"/>
              </a:ext>
            </a:extLst>
          </p:cNvPr>
          <p:cNvSpPr/>
          <p:nvPr/>
        </p:nvSpPr>
        <p:spPr>
          <a:xfrm>
            <a:off x="3238498" y="3747806"/>
            <a:ext cx="2554631" cy="151130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Major feather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E78054-864D-8BA2-623C-FCA1DB173408}"/>
              </a:ext>
            </a:extLst>
          </p:cNvPr>
          <p:cNvSpPr/>
          <p:nvPr/>
        </p:nvSpPr>
        <p:spPr>
          <a:xfrm>
            <a:off x="3238498" y="5637602"/>
            <a:ext cx="8663943" cy="96716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Form Factor</a:t>
            </a:r>
          </a:p>
        </p:txBody>
      </p:sp>
    </p:spTree>
    <p:extLst>
      <p:ext uri="{BB962C8B-B14F-4D97-AF65-F5344CB8AC3E}">
        <p14:creationId xmlns:p14="http://schemas.microsoft.com/office/powerpoint/2010/main" val="108226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75EB9-2A19-AC7E-95DC-D3EC69DA7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042354" cy="1128068"/>
          </a:xfrm>
        </p:spPr>
        <p:txBody>
          <a:bodyPr anchor="ctr">
            <a:normAutofit/>
          </a:bodyPr>
          <a:lstStyle/>
          <a:p>
            <a:r>
              <a:rPr lang="en-US" sz="2800" dirty="0"/>
              <a:t>Collection computer components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59DF5E1C-3392-AA86-4D22-C4FC4DB03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62" y="2100911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Choosing a matching form factor for the motherboard, power supply, and case ensures that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Content Placeholder 3" descr="A person holding a computer&#10;&#10;Description automatically generated">
            <a:extLst>
              <a:ext uri="{FF2B5EF4-FFF2-40B4-BE49-F238E27FC236}">
                <a16:creationId xmlns:a16="http://schemas.microsoft.com/office/drawing/2014/main" id="{27CACC26-C0EB-8001-9C68-13380032FF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88" r="19813" b="1"/>
          <a:stretch/>
        </p:blipFill>
        <p:spPr>
          <a:xfrm>
            <a:off x="5720941" y="571019"/>
            <a:ext cx="5920339" cy="5739072"/>
          </a:xfrm>
          <a:prstGeom prst="rect">
            <a:avLst/>
          </a:prstGeom>
        </p:spPr>
      </p:pic>
      <p:pic>
        <p:nvPicPr>
          <p:cNvPr id="6" name="Picture 5" descr="A black computer power supply with a fan&#10;&#10;Description automatically generated">
            <a:extLst>
              <a:ext uri="{FF2B5EF4-FFF2-40B4-BE49-F238E27FC236}">
                <a16:creationId xmlns:a16="http://schemas.microsoft.com/office/drawing/2014/main" id="{A64E4345-1709-2CC0-7651-44E029477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760" y="1486008"/>
            <a:ext cx="5863642" cy="3909094"/>
          </a:xfrm>
          <a:prstGeom prst="rect">
            <a:avLst/>
          </a:prstGeom>
        </p:spPr>
      </p:pic>
      <p:pic>
        <p:nvPicPr>
          <p:cNvPr id="12" name="Picture 11" descr="Hands holding wires and cables in a computer&#10;&#10;Description automatically generated">
            <a:extLst>
              <a:ext uri="{FF2B5EF4-FFF2-40B4-BE49-F238E27FC236}">
                <a16:creationId xmlns:a16="http://schemas.microsoft.com/office/drawing/2014/main" id="{F3411A05-1A3A-258D-7A67-D3FCC02B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759" y="1462898"/>
            <a:ext cx="5775736" cy="43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5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58B13-922F-25C4-4094-3BE64E6C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Type Of Form Factor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99F4AEBB-FEDE-BE9A-1276-7D0B1A5A3E8A}"/>
              </a:ext>
            </a:extLst>
          </p:cNvPr>
          <p:cNvSpPr/>
          <p:nvPr/>
        </p:nvSpPr>
        <p:spPr>
          <a:xfrm>
            <a:off x="5093208" y="621063"/>
            <a:ext cx="6263640" cy="0"/>
          </a:xfrm>
          <a:prstGeom prst="line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0479E95-75A8-4F84-BB2B-CCED58D1C42C}"/>
              </a:ext>
            </a:extLst>
          </p:cNvPr>
          <p:cNvSpPr/>
          <p:nvPr/>
        </p:nvSpPr>
        <p:spPr>
          <a:xfrm>
            <a:off x="5093208" y="621063"/>
            <a:ext cx="6263640" cy="786192"/>
          </a:xfrm>
          <a:custGeom>
            <a:avLst/>
            <a:gdLst>
              <a:gd name="connsiteX0" fmla="*/ 0 w 6263640"/>
              <a:gd name="connsiteY0" fmla="*/ 0 h 786192"/>
              <a:gd name="connsiteX1" fmla="*/ 6263640 w 6263640"/>
              <a:gd name="connsiteY1" fmla="*/ 0 h 786192"/>
              <a:gd name="connsiteX2" fmla="*/ 6263640 w 6263640"/>
              <a:gd name="connsiteY2" fmla="*/ 786192 h 786192"/>
              <a:gd name="connsiteX3" fmla="*/ 0 w 6263640"/>
              <a:gd name="connsiteY3" fmla="*/ 786192 h 786192"/>
              <a:gd name="connsiteX4" fmla="*/ 0 w 6263640"/>
              <a:gd name="connsiteY4" fmla="*/ 0 h 78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40" h="786192">
                <a:moveTo>
                  <a:pt x="0" y="0"/>
                </a:moveTo>
                <a:lnTo>
                  <a:pt x="6263640" y="0"/>
                </a:lnTo>
                <a:lnTo>
                  <a:pt x="6263640" y="786192"/>
                </a:lnTo>
                <a:lnTo>
                  <a:pt x="0" y="786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t" anchorCtr="0">
            <a:noAutofit/>
          </a:bodyPr>
          <a:lstStyle/>
          <a:p>
            <a:pPr marL="0" marR="0" lvl="0" indent="0" algn="l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ATX</a:t>
            </a: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99DF498-FCB8-3736-F803-0EFBD6610A63}"/>
              </a:ext>
            </a:extLst>
          </p:cNvPr>
          <p:cNvSpPr/>
          <p:nvPr/>
        </p:nvSpPr>
        <p:spPr>
          <a:xfrm>
            <a:off x="5093208" y="1407255"/>
            <a:ext cx="6263640" cy="0"/>
          </a:xfrm>
          <a:prstGeom prst="line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7092B17-F1F4-ABC0-902A-78EE149751CD}"/>
              </a:ext>
            </a:extLst>
          </p:cNvPr>
          <p:cNvSpPr/>
          <p:nvPr/>
        </p:nvSpPr>
        <p:spPr>
          <a:xfrm>
            <a:off x="5093208" y="1407255"/>
            <a:ext cx="6263640" cy="786192"/>
          </a:xfrm>
          <a:custGeom>
            <a:avLst/>
            <a:gdLst>
              <a:gd name="connsiteX0" fmla="*/ 0 w 6263640"/>
              <a:gd name="connsiteY0" fmla="*/ 0 h 786192"/>
              <a:gd name="connsiteX1" fmla="*/ 6263640 w 6263640"/>
              <a:gd name="connsiteY1" fmla="*/ 0 h 786192"/>
              <a:gd name="connsiteX2" fmla="*/ 6263640 w 6263640"/>
              <a:gd name="connsiteY2" fmla="*/ 786192 h 786192"/>
              <a:gd name="connsiteX3" fmla="*/ 0 w 6263640"/>
              <a:gd name="connsiteY3" fmla="*/ 786192 h 786192"/>
              <a:gd name="connsiteX4" fmla="*/ 0 w 6263640"/>
              <a:gd name="connsiteY4" fmla="*/ 0 h 78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40" h="786192">
                <a:moveTo>
                  <a:pt x="0" y="0"/>
                </a:moveTo>
                <a:lnTo>
                  <a:pt x="6263640" y="0"/>
                </a:lnTo>
                <a:lnTo>
                  <a:pt x="6263640" y="786192"/>
                </a:lnTo>
                <a:lnTo>
                  <a:pt x="0" y="786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t" anchorCtr="0">
            <a:noAutofit/>
          </a:bodyPr>
          <a:lstStyle/>
          <a:p>
            <a:pPr marL="0" marR="0" lvl="0" indent="0" algn="l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Micro ATX</a:t>
            </a: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26D6BDEB-8105-C569-35BC-FD44A8E710F2}"/>
              </a:ext>
            </a:extLst>
          </p:cNvPr>
          <p:cNvSpPr/>
          <p:nvPr/>
        </p:nvSpPr>
        <p:spPr>
          <a:xfrm>
            <a:off x="5093208" y="2193447"/>
            <a:ext cx="6263640" cy="0"/>
          </a:xfrm>
          <a:prstGeom prst="line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EF2754-F529-6F5E-0424-C7F0A947F9DD}"/>
              </a:ext>
            </a:extLst>
          </p:cNvPr>
          <p:cNvSpPr/>
          <p:nvPr/>
        </p:nvSpPr>
        <p:spPr>
          <a:xfrm>
            <a:off x="5093208" y="2193447"/>
            <a:ext cx="6263640" cy="786192"/>
          </a:xfrm>
          <a:custGeom>
            <a:avLst/>
            <a:gdLst>
              <a:gd name="connsiteX0" fmla="*/ 0 w 6263640"/>
              <a:gd name="connsiteY0" fmla="*/ 0 h 786192"/>
              <a:gd name="connsiteX1" fmla="*/ 6263640 w 6263640"/>
              <a:gd name="connsiteY1" fmla="*/ 0 h 786192"/>
              <a:gd name="connsiteX2" fmla="*/ 6263640 w 6263640"/>
              <a:gd name="connsiteY2" fmla="*/ 786192 h 786192"/>
              <a:gd name="connsiteX3" fmla="*/ 0 w 6263640"/>
              <a:gd name="connsiteY3" fmla="*/ 786192 h 786192"/>
              <a:gd name="connsiteX4" fmla="*/ 0 w 6263640"/>
              <a:gd name="connsiteY4" fmla="*/ 0 h 78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40" h="786192">
                <a:moveTo>
                  <a:pt x="0" y="0"/>
                </a:moveTo>
                <a:lnTo>
                  <a:pt x="6263640" y="0"/>
                </a:lnTo>
                <a:lnTo>
                  <a:pt x="6263640" y="786192"/>
                </a:lnTo>
                <a:lnTo>
                  <a:pt x="0" y="786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t" anchorCtr="0">
            <a:noAutofit/>
          </a:bodyPr>
          <a:lstStyle/>
          <a:p>
            <a:pPr marL="0" marR="0" lvl="0" indent="0" algn="l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BTX</a:t>
            </a: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3E51105F-F4D9-174D-1285-891A796D2FF7}"/>
              </a:ext>
            </a:extLst>
          </p:cNvPr>
          <p:cNvSpPr/>
          <p:nvPr/>
        </p:nvSpPr>
        <p:spPr>
          <a:xfrm>
            <a:off x="5093208" y="2979639"/>
            <a:ext cx="6263640" cy="0"/>
          </a:xfrm>
          <a:prstGeom prst="line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E5689D-DD55-7CE3-0975-C781E9B00E22}"/>
              </a:ext>
            </a:extLst>
          </p:cNvPr>
          <p:cNvSpPr/>
          <p:nvPr/>
        </p:nvSpPr>
        <p:spPr>
          <a:xfrm>
            <a:off x="5093208" y="2979639"/>
            <a:ext cx="6263640" cy="786192"/>
          </a:xfrm>
          <a:custGeom>
            <a:avLst/>
            <a:gdLst>
              <a:gd name="connsiteX0" fmla="*/ 0 w 6263640"/>
              <a:gd name="connsiteY0" fmla="*/ 0 h 786192"/>
              <a:gd name="connsiteX1" fmla="*/ 6263640 w 6263640"/>
              <a:gd name="connsiteY1" fmla="*/ 0 h 786192"/>
              <a:gd name="connsiteX2" fmla="*/ 6263640 w 6263640"/>
              <a:gd name="connsiteY2" fmla="*/ 786192 h 786192"/>
              <a:gd name="connsiteX3" fmla="*/ 0 w 6263640"/>
              <a:gd name="connsiteY3" fmla="*/ 786192 h 786192"/>
              <a:gd name="connsiteX4" fmla="*/ 0 w 6263640"/>
              <a:gd name="connsiteY4" fmla="*/ 0 h 78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40" h="786192">
                <a:moveTo>
                  <a:pt x="0" y="0"/>
                </a:moveTo>
                <a:lnTo>
                  <a:pt x="6263640" y="0"/>
                </a:lnTo>
                <a:lnTo>
                  <a:pt x="6263640" y="786192"/>
                </a:lnTo>
                <a:lnTo>
                  <a:pt x="0" y="786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t" anchorCtr="0">
            <a:noAutofit/>
          </a:bodyPr>
          <a:lstStyle/>
          <a:p>
            <a:pPr marL="0" marR="0" lvl="0" indent="0" algn="l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Mini-ITX</a:t>
            </a:r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32966050-9FB8-8F0B-7B41-C8F50258BF46}"/>
              </a:ext>
            </a:extLst>
          </p:cNvPr>
          <p:cNvSpPr/>
          <p:nvPr/>
        </p:nvSpPr>
        <p:spPr>
          <a:xfrm>
            <a:off x="5093208" y="3765832"/>
            <a:ext cx="6263640" cy="0"/>
          </a:xfrm>
          <a:prstGeom prst="line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B8BA134-113B-7C68-83D5-6BBDB8F788D8}"/>
              </a:ext>
            </a:extLst>
          </p:cNvPr>
          <p:cNvSpPr/>
          <p:nvPr/>
        </p:nvSpPr>
        <p:spPr>
          <a:xfrm>
            <a:off x="5093208" y="3765832"/>
            <a:ext cx="6263640" cy="786192"/>
          </a:xfrm>
          <a:custGeom>
            <a:avLst/>
            <a:gdLst>
              <a:gd name="connsiteX0" fmla="*/ 0 w 6263640"/>
              <a:gd name="connsiteY0" fmla="*/ 0 h 786192"/>
              <a:gd name="connsiteX1" fmla="*/ 6263640 w 6263640"/>
              <a:gd name="connsiteY1" fmla="*/ 0 h 786192"/>
              <a:gd name="connsiteX2" fmla="*/ 6263640 w 6263640"/>
              <a:gd name="connsiteY2" fmla="*/ 786192 h 786192"/>
              <a:gd name="connsiteX3" fmla="*/ 0 w 6263640"/>
              <a:gd name="connsiteY3" fmla="*/ 786192 h 786192"/>
              <a:gd name="connsiteX4" fmla="*/ 0 w 6263640"/>
              <a:gd name="connsiteY4" fmla="*/ 0 h 78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40" h="786192">
                <a:moveTo>
                  <a:pt x="0" y="0"/>
                </a:moveTo>
                <a:lnTo>
                  <a:pt x="6263640" y="0"/>
                </a:lnTo>
                <a:lnTo>
                  <a:pt x="6263640" y="786192"/>
                </a:lnTo>
                <a:lnTo>
                  <a:pt x="0" y="786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t" anchorCtr="0">
            <a:noAutofit/>
          </a:bodyPr>
          <a:lstStyle/>
          <a:p>
            <a:pPr marL="0" marR="0" lvl="0" indent="0" algn="l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EATX</a:t>
            </a: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347AF449-C054-D927-2A03-AD12F38F30BC}"/>
              </a:ext>
            </a:extLst>
          </p:cNvPr>
          <p:cNvSpPr/>
          <p:nvPr/>
        </p:nvSpPr>
        <p:spPr>
          <a:xfrm>
            <a:off x="5093208" y="4552024"/>
            <a:ext cx="6263640" cy="0"/>
          </a:xfrm>
          <a:prstGeom prst="line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DC38770-59CC-FE28-0464-074F7004EC17}"/>
              </a:ext>
            </a:extLst>
          </p:cNvPr>
          <p:cNvSpPr/>
          <p:nvPr/>
        </p:nvSpPr>
        <p:spPr>
          <a:xfrm>
            <a:off x="5093208" y="4552024"/>
            <a:ext cx="6263640" cy="786192"/>
          </a:xfrm>
          <a:custGeom>
            <a:avLst/>
            <a:gdLst>
              <a:gd name="connsiteX0" fmla="*/ 0 w 6263640"/>
              <a:gd name="connsiteY0" fmla="*/ 0 h 786192"/>
              <a:gd name="connsiteX1" fmla="*/ 6263640 w 6263640"/>
              <a:gd name="connsiteY1" fmla="*/ 0 h 786192"/>
              <a:gd name="connsiteX2" fmla="*/ 6263640 w 6263640"/>
              <a:gd name="connsiteY2" fmla="*/ 786192 h 786192"/>
              <a:gd name="connsiteX3" fmla="*/ 0 w 6263640"/>
              <a:gd name="connsiteY3" fmla="*/ 786192 h 786192"/>
              <a:gd name="connsiteX4" fmla="*/ 0 w 6263640"/>
              <a:gd name="connsiteY4" fmla="*/ 0 h 78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40" h="786192">
                <a:moveTo>
                  <a:pt x="0" y="0"/>
                </a:moveTo>
                <a:lnTo>
                  <a:pt x="6263640" y="0"/>
                </a:lnTo>
                <a:lnTo>
                  <a:pt x="6263640" y="786192"/>
                </a:lnTo>
                <a:lnTo>
                  <a:pt x="0" y="786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t" anchorCtr="0">
            <a:noAutofit/>
          </a:bodyPr>
          <a:lstStyle/>
          <a:p>
            <a:pPr marL="0" marR="0" lvl="0" indent="0" algn="l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Flex ATX</a:t>
            </a: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7E24C03C-4788-32B2-A457-5D0771BB300D}"/>
              </a:ext>
            </a:extLst>
          </p:cNvPr>
          <p:cNvSpPr/>
          <p:nvPr/>
        </p:nvSpPr>
        <p:spPr>
          <a:xfrm>
            <a:off x="5093208" y="5338216"/>
            <a:ext cx="6263640" cy="0"/>
          </a:xfrm>
          <a:prstGeom prst="line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316F51-4DC1-14FB-4658-5D69AFB909DE}"/>
              </a:ext>
            </a:extLst>
          </p:cNvPr>
          <p:cNvSpPr/>
          <p:nvPr/>
        </p:nvSpPr>
        <p:spPr>
          <a:xfrm>
            <a:off x="5093208" y="5338216"/>
            <a:ext cx="6263640" cy="786192"/>
          </a:xfrm>
          <a:custGeom>
            <a:avLst/>
            <a:gdLst>
              <a:gd name="connsiteX0" fmla="*/ 0 w 6263640"/>
              <a:gd name="connsiteY0" fmla="*/ 0 h 786192"/>
              <a:gd name="connsiteX1" fmla="*/ 6263640 w 6263640"/>
              <a:gd name="connsiteY1" fmla="*/ 0 h 786192"/>
              <a:gd name="connsiteX2" fmla="*/ 6263640 w 6263640"/>
              <a:gd name="connsiteY2" fmla="*/ 786192 h 786192"/>
              <a:gd name="connsiteX3" fmla="*/ 0 w 6263640"/>
              <a:gd name="connsiteY3" fmla="*/ 786192 h 786192"/>
              <a:gd name="connsiteX4" fmla="*/ 0 w 6263640"/>
              <a:gd name="connsiteY4" fmla="*/ 0 h 78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40" h="786192">
                <a:moveTo>
                  <a:pt x="0" y="0"/>
                </a:moveTo>
                <a:lnTo>
                  <a:pt x="6263640" y="0"/>
                </a:lnTo>
                <a:lnTo>
                  <a:pt x="6263640" y="786192"/>
                </a:lnTo>
                <a:lnTo>
                  <a:pt x="0" y="7861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t" anchorCtr="0">
            <a:noAutofit/>
          </a:bodyPr>
          <a:lstStyle/>
          <a:p>
            <a:pPr marL="0" marR="0" lvl="0" indent="0" algn="l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NLX</a:t>
            </a:r>
          </a:p>
        </p:txBody>
      </p:sp>
    </p:spTree>
    <p:extLst>
      <p:ext uri="{BB962C8B-B14F-4D97-AF65-F5344CB8AC3E}">
        <p14:creationId xmlns:p14="http://schemas.microsoft.com/office/powerpoint/2010/main" val="349396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C848B8E-457B-DC07-0849-5E93BE4DD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" t="649" r="1057" b="972"/>
          <a:stretch/>
        </p:blipFill>
        <p:spPr>
          <a:xfrm>
            <a:off x="1866900" y="-12511"/>
            <a:ext cx="8039100" cy="687051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C2E040-B5DE-6BF8-C818-55FCD6503127}"/>
              </a:ext>
            </a:extLst>
          </p:cNvPr>
          <p:cNvSpPr/>
          <p:nvPr/>
        </p:nvSpPr>
        <p:spPr>
          <a:xfrm>
            <a:off x="7537450" y="1981200"/>
            <a:ext cx="2266950" cy="22479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EDB88-7CCA-BE0C-2C6E-AB7C851B4F12}"/>
              </a:ext>
            </a:extLst>
          </p:cNvPr>
          <p:cNvSpPr txBox="1"/>
          <p:nvPr/>
        </p:nvSpPr>
        <p:spPr>
          <a:xfrm>
            <a:off x="9906000" y="685800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CPU Socket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C10436A-4ABE-BC40-1B09-9AF8171CC0C7}"/>
              </a:ext>
            </a:extLst>
          </p:cNvPr>
          <p:cNvSpPr/>
          <p:nvPr/>
        </p:nvSpPr>
        <p:spPr>
          <a:xfrm rot="18839050" flipV="1">
            <a:off x="9571596" y="1592314"/>
            <a:ext cx="1541372" cy="1334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FDA0E-1533-CF26-E86A-E215478AF225}"/>
              </a:ext>
            </a:extLst>
          </p:cNvPr>
          <p:cNvSpPr/>
          <p:nvPr/>
        </p:nvSpPr>
        <p:spPr>
          <a:xfrm>
            <a:off x="5384470" y="4724400"/>
            <a:ext cx="4419929" cy="1193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13902-9AA1-F4FE-164C-D2B34D14CCDD}"/>
              </a:ext>
            </a:extLst>
          </p:cNvPr>
          <p:cNvSpPr txBox="1"/>
          <p:nvPr/>
        </p:nvSpPr>
        <p:spPr>
          <a:xfrm>
            <a:off x="9979613" y="3839974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RAM Slots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AB863E6-E3B4-F48C-8DD5-8FBB5ED9B9FC}"/>
              </a:ext>
            </a:extLst>
          </p:cNvPr>
          <p:cNvSpPr/>
          <p:nvPr/>
        </p:nvSpPr>
        <p:spPr>
          <a:xfrm rot="18778196" flipV="1">
            <a:off x="9632315" y="4758675"/>
            <a:ext cx="1465272" cy="16721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D96C7-4020-6FEF-B1BB-BFC129B6D8B9}"/>
              </a:ext>
            </a:extLst>
          </p:cNvPr>
          <p:cNvSpPr/>
          <p:nvPr/>
        </p:nvSpPr>
        <p:spPr>
          <a:xfrm>
            <a:off x="2171700" y="1209020"/>
            <a:ext cx="2482851" cy="257558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DD9D1-8735-6BA7-96C1-A20F98AECBAA}"/>
              </a:ext>
            </a:extLst>
          </p:cNvPr>
          <p:cNvSpPr txBox="1"/>
          <p:nvPr/>
        </p:nvSpPr>
        <p:spPr>
          <a:xfrm>
            <a:off x="13145" y="972810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 Slots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DD84BB6-0E73-4738-9029-F902C0B8EDEE}"/>
              </a:ext>
            </a:extLst>
          </p:cNvPr>
          <p:cNvSpPr/>
          <p:nvPr/>
        </p:nvSpPr>
        <p:spPr>
          <a:xfrm rot="1863828" flipV="1">
            <a:off x="469657" y="1804396"/>
            <a:ext cx="1711169" cy="19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59430B-AC6C-2153-1E1E-B316EDB56CCC}"/>
              </a:ext>
            </a:extLst>
          </p:cNvPr>
          <p:cNvSpPr/>
          <p:nvPr/>
        </p:nvSpPr>
        <p:spPr>
          <a:xfrm>
            <a:off x="4931364" y="1624384"/>
            <a:ext cx="357856" cy="257558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6B9FFD-61B5-67E3-1635-CBE40D9331C1}"/>
              </a:ext>
            </a:extLst>
          </p:cNvPr>
          <p:cNvSpPr txBox="1"/>
          <p:nvPr/>
        </p:nvSpPr>
        <p:spPr>
          <a:xfrm>
            <a:off x="35041" y="4526933"/>
            <a:ext cx="1917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Video 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Slots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DA731F8-9F47-F4DF-091C-7FDE07C04FE0}"/>
              </a:ext>
            </a:extLst>
          </p:cNvPr>
          <p:cNvSpPr/>
          <p:nvPr/>
        </p:nvSpPr>
        <p:spPr>
          <a:xfrm rot="20723555" flipV="1">
            <a:off x="1794085" y="4341340"/>
            <a:ext cx="3084349" cy="1821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E9DFA4-358B-C284-1C06-D92F2BEBEC47}"/>
              </a:ext>
            </a:extLst>
          </p:cNvPr>
          <p:cNvSpPr/>
          <p:nvPr/>
        </p:nvSpPr>
        <p:spPr>
          <a:xfrm>
            <a:off x="7537449" y="6218405"/>
            <a:ext cx="1530351" cy="5379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DA98B-C9C5-9703-E219-CAEEF24C32B2}"/>
              </a:ext>
            </a:extLst>
          </p:cNvPr>
          <p:cNvSpPr txBox="1"/>
          <p:nvPr/>
        </p:nvSpPr>
        <p:spPr>
          <a:xfrm>
            <a:off x="9906000" y="6090889"/>
            <a:ext cx="237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P1 connector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F899598-3E17-8687-F388-46C0E0CC0992}"/>
              </a:ext>
            </a:extLst>
          </p:cNvPr>
          <p:cNvSpPr/>
          <p:nvPr/>
        </p:nvSpPr>
        <p:spPr>
          <a:xfrm rot="20963298" flipV="1">
            <a:off x="9090154" y="6323661"/>
            <a:ext cx="881116" cy="1724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61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10" grpId="0"/>
      <p:bldP spid="11" grpId="0" animBg="1"/>
      <p:bldP spid="12" grpId="0" animBg="1"/>
      <p:bldP spid="13" grpId="0"/>
      <p:bldP spid="14" grpId="0" animBg="1"/>
      <p:bldP spid="16" grpId="0" animBg="1"/>
      <p:bldP spid="17" grpId="0"/>
      <p:bldP spid="18" grpId="0" animBg="1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rry blue and yellow background&#10;&#10;Description automatically generated">
            <a:extLst>
              <a:ext uri="{FF2B5EF4-FFF2-40B4-BE49-F238E27FC236}">
                <a16:creationId xmlns:a16="http://schemas.microsoft.com/office/drawing/2014/main" id="{11A1A950-9581-F09C-2B69-62D1EBC0F2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476" b="97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6627-A076-6C56-8D29-11C682E6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ATX Form factors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3CE4140-E0DF-5F7B-05E3-0EA435F04B48}"/>
              </a:ext>
            </a:extLst>
          </p:cNvPr>
          <p:cNvSpPr/>
          <p:nvPr/>
        </p:nvSpPr>
        <p:spPr>
          <a:xfrm>
            <a:off x="500170" y="1595755"/>
            <a:ext cx="11361630" cy="982345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marR="0" lvl="0" indent="0" algn="l" defTabSz="1377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ATX sands Advanced Technology eXtended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33384B7-C826-5822-FB32-EBB6558D7F76}"/>
              </a:ext>
            </a:extLst>
          </p:cNvPr>
          <p:cNvSpPr/>
          <p:nvPr/>
        </p:nvSpPr>
        <p:spPr>
          <a:xfrm>
            <a:off x="500170" y="2921318"/>
            <a:ext cx="11407333" cy="886940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marR="0" lvl="0" indent="0" algn="l" defTabSz="1377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 was developed by Intel in 1995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AB4408D-1E0D-684B-BAEB-DE084F41F91E}"/>
              </a:ext>
            </a:extLst>
          </p:cNvPr>
          <p:cNvSpPr/>
          <p:nvPr/>
        </p:nvSpPr>
        <p:spPr>
          <a:xfrm>
            <a:off x="500170" y="4016383"/>
            <a:ext cx="11361629" cy="2587617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marR="0" lvl="0" indent="0" algn="l" defTabSz="1377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Its dimensions are 12*9.6</a:t>
            </a:r>
            <a:r>
              <a:rPr kumimoji="0" lang="ar-EG" sz="3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 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5D4ABAD-08DB-7234-BAF6-F8354EE4E79B}"/>
              </a:ext>
            </a:extLst>
          </p:cNvPr>
          <p:cNvSpPr/>
          <p:nvPr/>
        </p:nvSpPr>
        <p:spPr>
          <a:xfrm>
            <a:off x="5664200" y="4416955"/>
            <a:ext cx="3530600" cy="2075919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22225">
                <a:solidFill>
                  <a:srgbClr val="E97132"/>
                </a:solidFill>
                <a:prstDash val="solid"/>
              </a:ln>
              <a:solidFill>
                <a:srgbClr val="E97132">
                  <a:lumMod val="40000"/>
                  <a:lumOff val="6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CD96B0-4725-F2C0-B805-FC135AD66FEF}"/>
              </a:ext>
            </a:extLst>
          </p:cNvPr>
          <p:cNvSpPr txBox="1"/>
          <p:nvPr/>
        </p:nvSpPr>
        <p:spPr>
          <a:xfrm>
            <a:off x="6413500" y="4013739"/>
            <a:ext cx="234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400" b="1" i="0" u="none" strike="noStrike" kern="1200" cap="none" spc="30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12</a:t>
            </a:r>
            <a:r>
              <a:rPr kumimoji="0" 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EB13F-B035-428A-621A-4980B87EEFC0}"/>
              </a:ext>
            </a:extLst>
          </p:cNvPr>
          <p:cNvSpPr txBox="1"/>
          <p:nvPr/>
        </p:nvSpPr>
        <p:spPr>
          <a:xfrm rot="5400000">
            <a:off x="8312533" y="5501784"/>
            <a:ext cx="234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9.6 Inch</a:t>
            </a:r>
          </a:p>
        </p:txBody>
      </p:sp>
    </p:spTree>
    <p:extLst>
      <p:ext uri="{BB962C8B-B14F-4D97-AF65-F5344CB8AC3E}">
        <p14:creationId xmlns:p14="http://schemas.microsoft.com/office/powerpoint/2010/main" val="376586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6206F-D8B2-1C95-6360-C0E7C5FC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07" y="182880"/>
            <a:ext cx="3764280" cy="1371600"/>
          </a:xfrm>
        </p:spPr>
        <p:txBody>
          <a:bodyPr>
            <a:no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29LT Zarid Serif Rg" panose="00000100000000000000" pitchFamily="2" charset="-78"/>
                <a:cs typeface="29LT Zarid Serif Rg" panose="00000100000000000000" pitchFamily="2" charset="-78"/>
              </a:rPr>
              <a:t>ATX Form Factors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EB0865-F923-588C-350D-9627B6255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2" t="649" r="1057" b="972"/>
          <a:stretch/>
        </p:blipFill>
        <p:spPr>
          <a:xfrm>
            <a:off x="4167667" y="0"/>
            <a:ext cx="8024333" cy="6858000"/>
          </a:xfrm>
        </p:spPr>
      </p:pic>
      <p:pic>
        <p:nvPicPr>
          <p:cNvPr id="6" name="Picture 5" descr="A blue and purple square with a black background&#10;&#10;Description automatically generated">
            <a:extLst>
              <a:ext uri="{FF2B5EF4-FFF2-40B4-BE49-F238E27FC236}">
                <a16:creationId xmlns:a16="http://schemas.microsoft.com/office/drawing/2014/main" id="{70425FBC-15F8-95B0-795B-28151898C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63" t="11347" r="11156" b="10750"/>
          <a:stretch/>
        </p:blipFill>
        <p:spPr>
          <a:xfrm>
            <a:off x="8839199" y="1522272"/>
            <a:ext cx="3352801" cy="330708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F84D1B-E9A4-5F8C-D139-14C989558EB8}"/>
              </a:ext>
            </a:extLst>
          </p:cNvPr>
          <p:cNvSpPr txBox="1"/>
          <p:nvPr/>
        </p:nvSpPr>
        <p:spPr>
          <a:xfrm>
            <a:off x="10279379" y="3733860"/>
            <a:ext cx="83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 w="12700">
                  <a:solidFill>
                    <a:srgbClr val="C00000"/>
                  </a:solidFill>
                  <a:prstDash val="solid"/>
                </a:ln>
                <a:solidFill>
                  <a:prstClr val="white"/>
                </a:solid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196591-F2AC-DAFC-F585-19CE75C96D57}"/>
              </a:ext>
            </a:extLst>
          </p:cNvPr>
          <p:cNvSpPr txBox="1">
            <a:spLocks/>
          </p:cNvSpPr>
          <p:nvPr/>
        </p:nvSpPr>
        <p:spPr>
          <a:xfrm>
            <a:off x="37627" y="1836420"/>
            <a:ext cx="376428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marR="0" lvl="0" indent="-6858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29LT Zarid Serif Rg" panose="00000100000000000000" pitchFamily="2" charset="-78"/>
                <a:ea typeface="+mj-ea"/>
                <a:cs typeface="29LT Zarid Serif Rg" panose="00000100000000000000" pitchFamily="2" charset="-78"/>
              </a:rPr>
              <a:t>CPU Socks</a:t>
            </a:r>
          </a:p>
        </p:txBody>
      </p:sp>
      <p:pic>
        <p:nvPicPr>
          <p:cNvPr id="11" name="Picture 10" descr="A blue and purple square with a black background&#10;&#10;Description automatically generated">
            <a:extLst>
              <a:ext uri="{FF2B5EF4-FFF2-40B4-BE49-F238E27FC236}">
                <a16:creationId xmlns:a16="http://schemas.microsoft.com/office/drawing/2014/main" id="{D0BEB75F-AC7A-5A10-53C2-8C5FC5135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63" t="11347" r="11156" b="10750"/>
          <a:stretch/>
        </p:blipFill>
        <p:spPr>
          <a:xfrm>
            <a:off x="3984787" y="868680"/>
            <a:ext cx="3352801" cy="330708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7C50B7-49B8-4DF9-308B-397DACA1C7B3}"/>
              </a:ext>
            </a:extLst>
          </p:cNvPr>
          <p:cNvSpPr txBox="1"/>
          <p:nvPr/>
        </p:nvSpPr>
        <p:spPr>
          <a:xfrm>
            <a:off x="5128023" y="2971920"/>
            <a:ext cx="83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 w="12700">
                  <a:solidFill>
                    <a:srgbClr val="C00000"/>
                  </a:solidFill>
                  <a:prstDash val="solid"/>
                </a:ln>
                <a:solidFill>
                  <a:prstClr val="white"/>
                </a:solid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01B1B088-CD1B-DC1D-5B92-3922D56B7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4" t="2805" r="2739" b="4058"/>
          <a:stretch/>
        </p:blipFill>
        <p:spPr>
          <a:xfrm>
            <a:off x="4109317" y="530808"/>
            <a:ext cx="7958154" cy="529000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055BF57-B640-D8BD-BA6B-DA7A73530ECC}"/>
              </a:ext>
            </a:extLst>
          </p:cNvPr>
          <p:cNvSpPr txBox="1">
            <a:spLocks/>
          </p:cNvSpPr>
          <p:nvPr/>
        </p:nvSpPr>
        <p:spPr>
          <a:xfrm>
            <a:off x="44656" y="3429000"/>
            <a:ext cx="376428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marR="0" lvl="0" indent="-6858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29LT Zarid Serif Rg" panose="00000100000000000000" pitchFamily="2" charset="-78"/>
                <a:ea typeface="+mj-ea"/>
                <a:cs typeface="29LT Zarid Serif Rg" panose="00000100000000000000" pitchFamily="2" charset="-78"/>
              </a:rPr>
              <a:t>PCI slots</a:t>
            </a:r>
          </a:p>
        </p:txBody>
      </p:sp>
    </p:spTree>
    <p:extLst>
      <p:ext uri="{BB962C8B-B14F-4D97-AF65-F5344CB8AC3E}">
        <p14:creationId xmlns:p14="http://schemas.microsoft.com/office/powerpoint/2010/main" val="110572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314</Words>
  <Application>Microsoft Office PowerPoint</Application>
  <PresentationFormat>Widescreen</PresentationFormat>
  <Paragraphs>88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29LT Zarid Serif Rg</vt:lpstr>
      <vt:lpstr>Aptos</vt:lpstr>
      <vt:lpstr>Aptos Display</vt:lpstr>
      <vt:lpstr>Arial</vt:lpstr>
      <vt:lpstr>Arial Unicode MS</vt:lpstr>
      <vt:lpstr>Calibri</vt:lpstr>
      <vt:lpstr>Office Theme</vt:lpstr>
      <vt:lpstr>Foundation of computer science</vt:lpstr>
      <vt:lpstr>Lecture 2</vt:lpstr>
      <vt:lpstr>PowerPoint Presentation</vt:lpstr>
      <vt:lpstr>PowerPoint Presentation</vt:lpstr>
      <vt:lpstr>Collection computer components</vt:lpstr>
      <vt:lpstr>Type Of Form Factor</vt:lpstr>
      <vt:lpstr>PowerPoint Presentation</vt:lpstr>
      <vt:lpstr>ATX Form factors</vt:lpstr>
      <vt:lpstr>ATX Form Factors</vt:lpstr>
      <vt:lpstr>1. Feature ATX Form Factors</vt:lpstr>
      <vt:lpstr>2. Feature ATX Form Factors</vt:lpstr>
      <vt:lpstr>Micro ATX Form Factor Feature</vt:lpstr>
      <vt:lpstr>BTX Form factors</vt:lpstr>
      <vt:lpstr>Feature BTX Form Factors</vt:lpstr>
      <vt:lpstr>PowerPoint Presentation</vt:lpstr>
      <vt:lpstr>ATX &amp; BTX</vt:lpstr>
      <vt:lpstr>Types Of Computer Cases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Agami</dc:creator>
  <cp:lastModifiedBy>mohamed192496@fci.bu.edu.eg</cp:lastModifiedBy>
  <cp:revision>6</cp:revision>
  <dcterms:created xsi:type="dcterms:W3CDTF">2024-10-06T02:28:57Z</dcterms:created>
  <dcterms:modified xsi:type="dcterms:W3CDTF">2025-08-13T12:27:50Z</dcterms:modified>
</cp:coreProperties>
</file>